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sldIdLst>
    <p:sldId id="271" r:id="rId2"/>
    <p:sldId id="258" r:id="rId3"/>
    <p:sldId id="280" r:id="rId4"/>
    <p:sldId id="281" r:id="rId5"/>
    <p:sldId id="282" r:id="rId6"/>
    <p:sldId id="283" r:id="rId7"/>
    <p:sldId id="284" r:id="rId8"/>
    <p:sldId id="265" r:id="rId9"/>
    <p:sldId id="286" r:id="rId10"/>
    <p:sldId id="285" r:id="rId11"/>
    <p:sldId id="268" r:id="rId12"/>
    <p:sldId id="28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ABC2E2D-268E-4C01-97FB-6F1914115F9D}" type="datetimeFigureOut">
              <a:rPr lang="tr-TR" smtClean="0"/>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127408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ABC2E2D-268E-4C01-97FB-6F1914115F9D}" type="datetimeFigureOut">
              <a:rPr lang="tr-TR" smtClean="0"/>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2512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ABC2E2D-268E-4C01-97FB-6F1914115F9D}" type="datetimeFigureOut">
              <a:rPr lang="tr-TR" smtClean="0"/>
              <a:t>9.11.2020</a:t>
            </a:fld>
            <a:endParaRPr lang="tr-TR"/>
          </a:p>
        </p:txBody>
      </p:sp>
      <p:sp>
        <p:nvSpPr>
          <p:cNvPr id="5" name="Footer Placeholder 4"/>
          <p:cNvSpPr>
            <a:spLocks noGrp="1"/>
          </p:cNvSpPr>
          <p:nvPr>
            <p:ph type="ftr" sz="quarter" idx="11"/>
          </p:nvPr>
        </p:nvSpPr>
        <p:spPr>
          <a:xfrm>
            <a:off x="2832102" y="6422855"/>
            <a:ext cx="3209752" cy="365125"/>
          </a:xfrm>
        </p:spPr>
        <p:txBody>
          <a:bodyPr/>
          <a:lstStyle/>
          <a:p>
            <a:endParaRPr lang="tr-TR"/>
          </a:p>
        </p:txBody>
      </p:sp>
      <p:sp>
        <p:nvSpPr>
          <p:cNvPr id="6" name="Slide Number Placeholder 5"/>
          <p:cNvSpPr>
            <a:spLocks noGrp="1"/>
          </p:cNvSpPr>
          <p:nvPr>
            <p:ph type="sldNum" sz="quarter" idx="12"/>
          </p:nvPr>
        </p:nvSpPr>
        <p:spPr>
          <a:xfrm>
            <a:off x="6054787" y="6422855"/>
            <a:ext cx="659819" cy="365125"/>
          </a:xfrm>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250499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ABC2E2D-268E-4C01-97FB-6F1914115F9D}" type="datetimeFigureOut">
              <a:rPr lang="tr-TR" smtClean="0"/>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243589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EABC2E2D-268E-4C01-97FB-6F1914115F9D}" type="datetimeFigureOut">
              <a:rPr lang="tr-TR" smtClean="0"/>
              <a:t>9.11.2020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485347-0200-48E5-9A15-23FFC7BEC07E}" type="slidenum">
              <a:rPr lang="tr-TR" smtClean="0"/>
              <a:t>‹#›</a:t>
            </a:fld>
            <a:endParaRPr lang="tr-TR"/>
          </a:p>
        </p:txBody>
      </p:sp>
    </p:spTree>
    <p:extLst>
      <p:ext uri="{BB962C8B-B14F-4D97-AF65-F5344CB8AC3E}">
        <p14:creationId xmlns:p14="http://schemas.microsoft.com/office/powerpoint/2010/main" val="9960267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ABC2E2D-268E-4C01-97FB-6F1914115F9D}" type="datetimeFigureOut">
              <a:rPr lang="tr-TR" smtClean="0"/>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64671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ABC2E2D-268E-4C01-97FB-6F1914115F9D}" type="datetimeFigureOut">
              <a:rPr lang="tr-TR" smtClean="0"/>
              <a:t>9.11.2020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398933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ABC2E2D-268E-4C01-97FB-6F1914115F9D}" type="datetimeFigureOut">
              <a:rPr lang="tr-TR" smtClean="0"/>
              <a:t>9.11.2020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140924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C2E2D-268E-4C01-97FB-6F1914115F9D}" type="datetimeFigureOut">
              <a:rPr lang="tr-TR" smtClean="0"/>
              <a:t>9.11.2020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234825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ABC2E2D-268E-4C01-97FB-6F1914115F9D}" type="datetimeFigureOut">
              <a:rPr lang="tr-TR" smtClean="0"/>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396360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ABC2E2D-268E-4C01-97FB-6F1914115F9D}" type="datetimeFigureOut">
              <a:rPr lang="tr-TR" smtClean="0"/>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485347-0200-48E5-9A15-23FFC7BEC07E}" type="slidenum">
              <a:rPr lang="tr-TR" smtClean="0"/>
              <a:t>‹#›</a:t>
            </a:fld>
            <a:endParaRPr lang="tr-TR"/>
          </a:p>
        </p:txBody>
      </p:sp>
    </p:spTree>
    <p:extLst>
      <p:ext uri="{BB962C8B-B14F-4D97-AF65-F5344CB8AC3E}">
        <p14:creationId xmlns:p14="http://schemas.microsoft.com/office/powerpoint/2010/main" val="222761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EABC2E2D-268E-4C01-97FB-6F1914115F9D}" type="datetimeFigureOut">
              <a:rPr lang="tr-TR" smtClean="0"/>
              <a:t>9.11.2020</a:t>
            </a:fld>
            <a:endParaRPr lang="tr-T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tr-T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07485347-0200-48E5-9A15-23FFC7BEC07E}" type="slidenum">
              <a:rPr lang="tr-TR" smtClean="0"/>
              <a:t>‹#›</a:t>
            </a:fld>
            <a:endParaRPr lang="tr-TR"/>
          </a:p>
        </p:txBody>
      </p:sp>
    </p:spTree>
    <p:extLst>
      <p:ext uri="{BB962C8B-B14F-4D97-AF65-F5344CB8AC3E}">
        <p14:creationId xmlns:p14="http://schemas.microsoft.com/office/powerpoint/2010/main" val="2059044560"/>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20688"/>
            <a:ext cx="7543800" cy="914400"/>
          </a:xfrm>
        </p:spPr>
        <p:txBody>
          <a:bodyPr/>
          <a:lstStyle/>
          <a:p>
            <a:r>
              <a:rPr lang="tr-TR" sz="5400" b="1" dirty="0" smtClean="0">
                <a:solidFill>
                  <a:srgbClr val="FFFF00"/>
                </a:solidFill>
              </a:rPr>
              <a:t>E </a:t>
            </a:r>
            <a:r>
              <a:rPr lang="tr-TR" sz="5400" b="1" dirty="0" err="1" smtClean="0">
                <a:solidFill>
                  <a:srgbClr val="002060"/>
                </a:solidFill>
              </a:rPr>
              <a:t>Twınnıng</a:t>
            </a:r>
            <a:r>
              <a:rPr lang="tr-TR" sz="5400" b="1" dirty="0" smtClean="0">
                <a:solidFill>
                  <a:srgbClr val="002060"/>
                </a:solidFill>
              </a:rPr>
              <a:t> </a:t>
            </a:r>
            <a:r>
              <a:rPr lang="tr-TR" sz="5400" b="1" dirty="0">
                <a:solidFill>
                  <a:srgbClr val="002060"/>
                </a:solidFill>
              </a:rPr>
              <a:t>Nedir ?</a:t>
            </a:r>
            <a:endParaRPr lang="tr-TR" sz="5400" dirty="0"/>
          </a:p>
        </p:txBody>
      </p:sp>
      <p:pic>
        <p:nvPicPr>
          <p:cNvPr id="3"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708920"/>
            <a:ext cx="4248472" cy="2625373"/>
          </a:xfrm>
          <a:prstGeom prst="rect">
            <a:avLst/>
          </a:prstGeom>
          <a:ln>
            <a:noFill/>
          </a:ln>
          <a:effectLst>
            <a:softEdge rad="112500"/>
          </a:effectLst>
        </p:spPr>
      </p:pic>
    </p:spTree>
    <p:extLst>
      <p:ext uri="{BB962C8B-B14F-4D97-AF65-F5344CB8AC3E}">
        <p14:creationId xmlns:p14="http://schemas.microsoft.com/office/powerpoint/2010/main" val="3259492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3" name="Dikdörtgen 2"/>
          <p:cNvSpPr/>
          <p:nvPr/>
        </p:nvSpPr>
        <p:spPr>
          <a:xfrm>
            <a:off x="3348298" y="995002"/>
            <a:ext cx="2509598" cy="461665"/>
          </a:xfrm>
          <a:prstGeom prst="rect">
            <a:avLst/>
          </a:prstGeom>
        </p:spPr>
        <p:txBody>
          <a:bodyPr wrap="none">
            <a:spAutoFit/>
          </a:bodyPr>
          <a:lstStyle/>
          <a:p>
            <a:r>
              <a:rPr lang="tr-TR" sz="2400" b="1" dirty="0" err="1">
                <a:solidFill>
                  <a:srgbClr val="FFFF00"/>
                </a:solidFill>
              </a:rPr>
              <a:t>e</a:t>
            </a:r>
            <a:r>
              <a:rPr lang="tr-TR" sz="2400" b="1" dirty="0" err="1">
                <a:solidFill>
                  <a:srgbClr val="002060"/>
                </a:solidFill>
              </a:rPr>
              <a:t>Twinning</a:t>
            </a:r>
            <a:r>
              <a:rPr lang="tr-TR" sz="2400" b="1" dirty="0">
                <a:solidFill>
                  <a:srgbClr val="002060"/>
                </a:solidFill>
              </a:rPr>
              <a:t> </a:t>
            </a:r>
            <a:r>
              <a:rPr lang="tr-TR" sz="2400" b="1" dirty="0" err="1">
                <a:solidFill>
                  <a:srgbClr val="002060"/>
                </a:solidFill>
              </a:rPr>
              <a:t>Portalı</a:t>
            </a:r>
            <a:endParaRPr lang="tr-TR" sz="24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16" y="2986858"/>
            <a:ext cx="7380312" cy="37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23528" y="1794412"/>
            <a:ext cx="8640960" cy="1200329"/>
          </a:xfrm>
          <a:prstGeom prst="rect">
            <a:avLst/>
          </a:prstGeom>
        </p:spPr>
        <p:txBody>
          <a:bodyPr wrap="square">
            <a:spAutoFit/>
          </a:bodyPr>
          <a:lstStyle/>
          <a:p>
            <a:pPr algn="ctr"/>
            <a:r>
              <a:rPr lang="tr-TR" sz="2400" dirty="0">
                <a:latin typeface="Times New Roman" panose="02020603050405020304" pitchFamily="18" charset="0"/>
                <a:cs typeface="Times New Roman" panose="02020603050405020304" pitchFamily="18" charset="0"/>
              </a:rPr>
              <a:t>Harita üzerinde ülkeleri seçerek ülkedeki </a:t>
            </a:r>
            <a:r>
              <a:rPr lang="tr-TR" sz="2400" dirty="0" err="1">
                <a:latin typeface="Times New Roman" panose="02020603050405020304" pitchFamily="18" charset="0"/>
                <a:cs typeface="Times New Roman" panose="02020603050405020304" pitchFamily="18" charset="0"/>
              </a:rPr>
              <a:t>eTwinning</a:t>
            </a:r>
            <a:r>
              <a:rPr lang="tr-TR" sz="2400" dirty="0">
                <a:latin typeface="Times New Roman" panose="02020603050405020304" pitchFamily="18" charset="0"/>
                <a:cs typeface="Times New Roman" panose="02020603050405020304" pitchFamily="18" charset="0"/>
              </a:rPr>
              <a:t> istatistiklerini öğrenebilirsiniz. Ayrıca bu ülkede oluşturulmuş projeler, il koordinatörleri ile ilgili bilgiler ve iletişim bilgileri bulabilirsiniz</a:t>
            </a:r>
          </a:p>
        </p:txBody>
      </p:sp>
    </p:spTree>
    <p:extLst>
      <p:ext uri="{BB962C8B-B14F-4D97-AF65-F5344CB8AC3E}">
        <p14:creationId xmlns:p14="http://schemas.microsoft.com/office/powerpoint/2010/main" val="267696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552" y="1084938"/>
            <a:ext cx="7364213" cy="43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409" y="1899779"/>
            <a:ext cx="1493912" cy="1384995"/>
          </a:xfrm>
          <a:prstGeom prst="rect">
            <a:avLst/>
          </a:prstGeom>
        </p:spPr>
        <p:txBody>
          <a:bodyPr wrap="square">
            <a:spAutoFit/>
          </a:bodyPr>
          <a:lstStyle/>
          <a:p>
            <a:r>
              <a:rPr lang="tr-TR" sz="1400" dirty="0" smtClean="0">
                <a:solidFill>
                  <a:srgbClr val="FFFF00"/>
                </a:solidFill>
              </a:rPr>
              <a:t>eTwinning logo kullanım kurallarına da bu başlık altında ulaşabilirsiniz</a:t>
            </a:r>
            <a:endParaRPr lang="tr-TR" sz="1400" dirty="0">
              <a:solidFill>
                <a:srgbClr val="FFFF00"/>
              </a:solidFill>
            </a:endParaRPr>
          </a:p>
        </p:txBody>
      </p:sp>
      <p:sp>
        <p:nvSpPr>
          <p:cNvPr id="5" name="Dikdörtgen 4"/>
          <p:cNvSpPr/>
          <p:nvPr/>
        </p:nvSpPr>
        <p:spPr>
          <a:xfrm>
            <a:off x="0" y="3451714"/>
            <a:ext cx="1429247" cy="954107"/>
          </a:xfrm>
          <a:prstGeom prst="rect">
            <a:avLst/>
          </a:prstGeom>
        </p:spPr>
        <p:txBody>
          <a:bodyPr wrap="square">
            <a:spAutoFit/>
          </a:bodyPr>
          <a:lstStyle/>
          <a:p>
            <a:r>
              <a:rPr lang="tr-TR" sz="1400" dirty="0" smtClean="0">
                <a:solidFill>
                  <a:srgbClr val="FFFF00"/>
                </a:solidFill>
              </a:rPr>
              <a:t>eTwinning yayınlarının içeriğine ulaşabilirsiniz. </a:t>
            </a:r>
            <a:endParaRPr lang="tr-TR" sz="1400" dirty="0">
              <a:solidFill>
                <a:srgbClr val="FFFF00"/>
              </a:solidFill>
            </a:endParaRPr>
          </a:p>
        </p:txBody>
      </p:sp>
      <p:sp>
        <p:nvSpPr>
          <p:cNvPr id="6" name="Dikdörtgen 5"/>
          <p:cNvSpPr/>
          <p:nvPr/>
        </p:nvSpPr>
        <p:spPr>
          <a:xfrm>
            <a:off x="-19668" y="5012884"/>
            <a:ext cx="1856458" cy="1815882"/>
          </a:xfrm>
          <a:prstGeom prst="rect">
            <a:avLst/>
          </a:prstGeom>
        </p:spPr>
        <p:txBody>
          <a:bodyPr wrap="square">
            <a:spAutoFit/>
          </a:bodyPr>
          <a:lstStyle/>
          <a:p>
            <a:r>
              <a:rPr lang="tr-TR" sz="1400" dirty="0" smtClean="0">
                <a:solidFill>
                  <a:srgbClr val="FFFF00"/>
                </a:solidFill>
              </a:rPr>
              <a:t>Sık sorulan sorulara verilen cevapları bulabilirsiniz. Ayrıca Kendi Kendine Eğitim Materyalleri’ne de buradan ulaşabilirsiniz. </a:t>
            </a:r>
            <a:endParaRPr lang="tr-TR" sz="1400" dirty="0">
              <a:solidFill>
                <a:srgbClr val="FFFF00"/>
              </a:solidFill>
            </a:endParaRPr>
          </a:p>
        </p:txBody>
      </p:sp>
      <p:sp>
        <p:nvSpPr>
          <p:cNvPr id="7" name="Aşağı Ok 6"/>
          <p:cNvSpPr/>
          <p:nvPr/>
        </p:nvSpPr>
        <p:spPr>
          <a:xfrm rot="8238385" flipH="1">
            <a:off x="1686507" y="2503291"/>
            <a:ext cx="96133" cy="168077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rot="6189239">
            <a:off x="1549522" y="3488807"/>
            <a:ext cx="85666" cy="1247155"/>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rot="2377757">
            <a:off x="1908929" y="4488679"/>
            <a:ext cx="72851" cy="1107226"/>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7121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3" name="Dikdörtgen 2"/>
          <p:cNvSpPr/>
          <p:nvPr/>
        </p:nvSpPr>
        <p:spPr>
          <a:xfrm>
            <a:off x="3348298" y="995002"/>
            <a:ext cx="2509598" cy="461665"/>
          </a:xfrm>
          <a:prstGeom prst="rect">
            <a:avLst/>
          </a:prstGeom>
        </p:spPr>
        <p:txBody>
          <a:bodyPr wrap="none">
            <a:spAutoFit/>
          </a:bodyPr>
          <a:lstStyle/>
          <a:p>
            <a:r>
              <a:rPr lang="tr-TR" sz="2400" b="1" dirty="0" err="1">
                <a:solidFill>
                  <a:srgbClr val="FFFF00"/>
                </a:solidFill>
              </a:rPr>
              <a:t>e</a:t>
            </a:r>
            <a:r>
              <a:rPr lang="tr-TR" sz="2400" b="1" dirty="0" err="1">
                <a:solidFill>
                  <a:srgbClr val="002060"/>
                </a:solidFill>
              </a:rPr>
              <a:t>Twinning</a:t>
            </a:r>
            <a:r>
              <a:rPr lang="tr-TR" sz="2400" b="1" dirty="0">
                <a:solidFill>
                  <a:srgbClr val="002060"/>
                </a:solidFill>
              </a:rPr>
              <a:t> </a:t>
            </a:r>
            <a:r>
              <a:rPr lang="tr-TR" sz="2400" b="1" dirty="0" err="1">
                <a:solidFill>
                  <a:srgbClr val="002060"/>
                </a:solidFill>
              </a:rPr>
              <a:t>Portalı</a:t>
            </a:r>
            <a:endParaRPr lang="tr-TR" sz="24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2319491"/>
            <a:ext cx="4395936" cy="381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çerik Yer Tutucusu 1"/>
          <p:cNvSpPr txBox="1">
            <a:spLocks/>
          </p:cNvSpPr>
          <p:nvPr/>
        </p:nvSpPr>
        <p:spPr>
          <a:xfrm>
            <a:off x="5220072" y="4581128"/>
            <a:ext cx="3456384" cy="187220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 indent="0">
              <a:buFont typeface="Wingdings" pitchFamily="2" charset="2"/>
              <a:buNone/>
            </a:pPr>
            <a:r>
              <a:rPr lang="tr-TR" sz="2400" dirty="0" smtClean="0"/>
              <a:t>Bu bölümde e </a:t>
            </a:r>
            <a:r>
              <a:rPr lang="tr-TR" sz="2400" dirty="0" err="1" smtClean="0"/>
              <a:t>Twinning</a:t>
            </a:r>
            <a:r>
              <a:rPr lang="tr-TR" sz="2400" dirty="0" smtClean="0"/>
              <a:t> araçları ve bunları nasıl kullanabileceğinizi gösteren detaylı sunumlara ulaşabilirsiniz.</a:t>
            </a:r>
            <a:endParaRPr lang="tr-TR" sz="2400" dirty="0"/>
          </a:p>
        </p:txBody>
      </p:sp>
      <p:sp>
        <p:nvSpPr>
          <p:cNvPr id="10" name="Aşağı Ok 9"/>
          <p:cNvSpPr/>
          <p:nvPr/>
        </p:nvSpPr>
        <p:spPr>
          <a:xfrm rot="8238385" flipH="1">
            <a:off x="5291165" y="2836339"/>
            <a:ext cx="109139" cy="197741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067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sp>
        <p:nvSpPr>
          <p:cNvPr id="3" name="Dikdörtgen 2"/>
          <p:cNvSpPr/>
          <p:nvPr/>
        </p:nvSpPr>
        <p:spPr>
          <a:xfrm>
            <a:off x="323528" y="1859340"/>
            <a:ext cx="8050088" cy="3046988"/>
          </a:xfrm>
          <a:prstGeom prst="rect">
            <a:avLst/>
          </a:prstGeom>
        </p:spPr>
        <p:txBody>
          <a:bodyPr wrap="square">
            <a:spAutoFit/>
          </a:bodyPr>
          <a:lstStyle/>
          <a:p>
            <a:pPr algn="just"/>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eTwinning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Portalı</a:t>
            </a:r>
            <a:r>
              <a:rPr lang="tr-TR" sz="2400" dirty="0">
                <a:latin typeface="Times New Roman" panose="02020603050405020304" pitchFamily="18" charset="0"/>
                <a:cs typeface="Times New Roman" panose="02020603050405020304" pitchFamily="18" charset="0"/>
              </a:rPr>
              <a:t> (www.etwinning.net) ana toplanma noktası ve çalışma alanıdır. Yirmi sekiz dilde mevcut olan </a:t>
            </a:r>
            <a:r>
              <a:rPr lang="tr-TR" sz="2400" dirty="0" smtClean="0">
                <a:latin typeface="Times New Roman" panose="02020603050405020304" pitchFamily="18" charset="0"/>
                <a:cs typeface="Times New Roman" panose="02020603050405020304" pitchFamily="18" charset="0"/>
              </a:rPr>
              <a:t>e </a:t>
            </a:r>
            <a:r>
              <a:rPr lang="tr-TR" sz="2400" dirty="0" err="1" smtClean="0">
                <a:latin typeface="Times New Roman" panose="02020603050405020304" pitchFamily="18" charset="0"/>
                <a:cs typeface="Times New Roman" panose="02020603050405020304" pitchFamily="18" charset="0"/>
              </a:rPr>
              <a:t>Twinning</a:t>
            </a:r>
            <a:r>
              <a:rPr lang="tr-TR" sz="2400" dirty="0" smtClean="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Portalının</a:t>
            </a:r>
            <a:r>
              <a:rPr lang="tr-TR" sz="2400" dirty="0">
                <a:latin typeface="Times New Roman" panose="02020603050405020304" pitchFamily="18" charset="0"/>
                <a:cs typeface="Times New Roman" panose="02020603050405020304" pitchFamily="18" charset="0"/>
              </a:rPr>
              <a:t> bugün yaklaşık olarak 573.000'den fazla öğretmen üyesi bulunmaktadır. Portal, öğretmenlerin ortak bulması, proje oluşturma, fikirlerini paylaşması, en iyi uygulama alışverişinde bulunması ve </a:t>
            </a:r>
            <a:r>
              <a:rPr lang="tr-TR" sz="2400" dirty="0" smtClean="0">
                <a:latin typeface="Times New Roman" panose="02020603050405020304" pitchFamily="18" charset="0"/>
                <a:cs typeface="Times New Roman" panose="02020603050405020304" pitchFamily="18" charset="0"/>
              </a:rPr>
              <a:t>e </a:t>
            </a:r>
            <a:r>
              <a:rPr lang="tr-TR" sz="2400" dirty="0" err="1" smtClean="0">
                <a:latin typeface="Times New Roman" panose="02020603050405020304" pitchFamily="18" charset="0"/>
                <a:cs typeface="Times New Roman" panose="02020603050405020304" pitchFamily="18" charset="0"/>
              </a:rPr>
              <a:t>Twinning</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platformunda bulunan çeşitli özelleştirilmiş araçları kullanarak hemen birlikte çalışmaya başlaması için çevrimiçi araçlar sağlamaktadır</a:t>
            </a:r>
            <a:r>
              <a:rPr lang="tr-TR" sz="2400" dirty="0"/>
              <a:t>.</a:t>
            </a:r>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Tree>
    <p:extLst>
      <p:ext uri="{BB962C8B-B14F-4D97-AF65-F5344CB8AC3E}">
        <p14:creationId xmlns:p14="http://schemas.microsoft.com/office/powerpoint/2010/main" val="166359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3877985"/>
          </a:xfrm>
          <a:prstGeom prst="rect">
            <a:avLst/>
          </a:prstGeom>
          <a:noFill/>
        </p:spPr>
        <p:txBody>
          <a:bodyPr wrap="square" rtlCol="0">
            <a:spAutoFit/>
          </a:bodyPr>
          <a:lstStyle/>
          <a:p>
            <a:pPr marL="18288" indent="0">
              <a:buNone/>
            </a:pPr>
            <a:r>
              <a:rPr lang="tr-TR" sz="2400" dirty="0" smtClean="0">
                <a:latin typeface="Times New Roman" panose="02020603050405020304" pitchFamily="18" charset="0"/>
                <a:cs typeface="Times New Roman" panose="02020603050405020304" pitchFamily="18" charset="0"/>
              </a:rPr>
              <a:t>Ülkemiz </a:t>
            </a:r>
            <a:r>
              <a:rPr lang="tr-TR" sz="2400" dirty="0" err="1">
                <a:latin typeface="Times New Roman" panose="02020603050405020304" pitchFamily="18" charset="0"/>
                <a:cs typeface="Times New Roman" panose="02020603050405020304" pitchFamily="18" charset="0"/>
              </a:rPr>
              <a:t>eTwinning'e</a:t>
            </a:r>
            <a:r>
              <a:rPr lang="tr-TR" sz="2400" dirty="0">
                <a:latin typeface="Times New Roman" panose="02020603050405020304" pitchFamily="18" charset="0"/>
                <a:cs typeface="Times New Roman" panose="02020603050405020304" pitchFamily="18" charset="0"/>
              </a:rPr>
              <a:t> 2009 yılında dahil olmuştur. </a:t>
            </a:r>
            <a:r>
              <a:rPr lang="tr-TR" sz="2400" dirty="0" err="1">
                <a:latin typeface="Times New Roman" panose="02020603050405020304" pitchFamily="18" charset="0"/>
                <a:cs typeface="Times New Roman" panose="02020603050405020304" pitchFamily="18" charset="0"/>
              </a:rPr>
              <a:t>eTwinning</a:t>
            </a:r>
            <a:r>
              <a:rPr lang="tr-TR" sz="2400" dirty="0">
                <a:latin typeface="Times New Roman" panose="02020603050405020304" pitchFamily="18" charset="0"/>
                <a:cs typeface="Times New Roman" panose="02020603050405020304" pitchFamily="18" charset="0"/>
              </a:rPr>
              <a:t> Türkiye Ulusal Destek Servisi, Milli Eğitim Bakanlığı Yenilik ve Eğitim Teknolojileri Genel Müdürlüğü bünyesinde faaliyet göstermektedir. Ülkemizde 52.000'den fazla okuldan, 129.000'den fazla kullanıcı </a:t>
            </a:r>
            <a:r>
              <a:rPr lang="tr-TR" sz="2400" dirty="0" err="1">
                <a:latin typeface="Times New Roman" panose="02020603050405020304" pitchFamily="18" charset="0"/>
                <a:cs typeface="Times New Roman" panose="02020603050405020304" pitchFamily="18" charset="0"/>
              </a:rPr>
              <a:t>portala</a:t>
            </a:r>
            <a:r>
              <a:rPr lang="tr-TR" sz="2400" dirty="0">
                <a:latin typeface="Times New Roman" panose="02020603050405020304" pitchFamily="18" charset="0"/>
                <a:cs typeface="Times New Roman" panose="02020603050405020304" pitchFamily="18" charset="0"/>
              </a:rPr>
              <a:t> kayıtlıdır ve şu ana kadar 23.000'den fazla projeye katılmışlardır. </a:t>
            </a:r>
            <a:r>
              <a:rPr lang="tr-TR" sz="2400" dirty="0" err="1">
                <a:latin typeface="Times New Roman" panose="02020603050405020304" pitchFamily="18" charset="0"/>
                <a:cs typeface="Times New Roman" panose="02020603050405020304" pitchFamily="18" charset="0"/>
              </a:rPr>
              <a:t>eTwinning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Erasmus</a:t>
            </a:r>
            <a:r>
              <a:rPr lang="tr-TR" sz="2400" dirty="0">
                <a:latin typeface="Times New Roman" panose="02020603050405020304" pitchFamily="18" charset="0"/>
                <a:cs typeface="Times New Roman" panose="02020603050405020304" pitchFamily="18" charset="0"/>
              </a:rPr>
              <a:t>+ sürecinde de Avrupa Komisyonu'nun desteklemeye devam ettiği faaliyetlerden biridir ve son süreçte 2021 yılına kadar sürdürülecektir.</a:t>
            </a:r>
            <a:r>
              <a:rPr lang="tr-TR" dirty="0"/>
              <a:t/>
            </a:r>
            <a:br>
              <a:rPr lang="tr-TR" dirty="0"/>
            </a:br>
            <a:endParaRPr lang="tr-TR" dirty="0"/>
          </a:p>
          <a:p>
            <a:pPr marL="18288" indent="0">
              <a:buNone/>
            </a:pPr>
            <a:endParaRPr lang="tr-TR" dirty="0"/>
          </a:p>
          <a:p>
            <a:pPr marL="18288" indent="0">
              <a:buNone/>
            </a:pPr>
            <a:r>
              <a:rPr lang="tr-TR" dirty="0"/>
              <a:t>* Sayılar, Mayıs 2018 istatistiklerine göredir</a:t>
            </a:r>
          </a:p>
        </p:txBody>
      </p:sp>
    </p:spTree>
    <p:extLst>
      <p:ext uri="{BB962C8B-B14F-4D97-AF65-F5344CB8AC3E}">
        <p14:creationId xmlns:p14="http://schemas.microsoft.com/office/powerpoint/2010/main" val="103586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4154984"/>
          </a:xfrm>
          <a:prstGeom prst="rect">
            <a:avLst/>
          </a:prstGeom>
          <a:noFill/>
        </p:spPr>
        <p:txBody>
          <a:bodyPr wrap="square" rtlCol="0">
            <a:spAutoFit/>
          </a:bodyPr>
          <a:lstStyle/>
          <a:p>
            <a:pPr marL="18288" indent="0" algn="just">
              <a:buNone/>
            </a:pPr>
            <a:r>
              <a:rPr lang="tr-TR" sz="2400" dirty="0"/>
              <a:t> </a:t>
            </a:r>
            <a:r>
              <a:rPr lang="tr-TR" sz="2400" dirty="0" smtClean="0"/>
              <a:t>e </a:t>
            </a:r>
            <a:r>
              <a:rPr lang="tr-TR" sz="2400" dirty="0" err="1" smtClean="0"/>
              <a:t>Twinning</a:t>
            </a:r>
            <a:r>
              <a:rPr lang="tr-TR" sz="2400" dirty="0" smtClean="0"/>
              <a:t> </a:t>
            </a:r>
            <a:r>
              <a:rPr lang="tr-TR" sz="2400" dirty="0"/>
              <a:t>faaliyeti temelde Avrupa’nın farklı ülkelerinden öğretmenlerin, farklı okullardan  öğretmenlerle deneyimlerini paylaşıp, fikir alış verişinde bulunabileceği çevrim içi bir ortam oluşturmayı amaçlamaktadır. Öğretmenler, farklı ülkelerden iletişim kurdukları öğretmenlerle kendi eğitim süreçlerine uygun şekilde projeler yapabilirler. Projelerde teknolojinin eğitime adaptasyonu ve eğitim süreçlerinde uygun şekilde kullanımı istenilen bir durumdur. Özellikle ülkemizde Fatih projesi ile birlikte öğretmenlere ve okullara sağlanan teknoloji alt yapı desteğinin, eğitim pratiğinde etkili biçimde kullanılması beklenmektedir. </a:t>
            </a:r>
            <a:r>
              <a:rPr lang="tr-TR" sz="2400" dirty="0" smtClean="0"/>
              <a:t>e </a:t>
            </a:r>
            <a:r>
              <a:rPr lang="tr-TR" sz="2400" dirty="0" err="1" smtClean="0"/>
              <a:t>Twinning</a:t>
            </a:r>
            <a:r>
              <a:rPr lang="tr-TR" sz="2400" dirty="0" smtClean="0"/>
              <a:t> </a:t>
            </a:r>
            <a:r>
              <a:rPr lang="tr-TR" sz="2400" dirty="0"/>
              <a:t>projeleri bu bağlamda öğretmenlerimize yardımcı olacaktı. </a:t>
            </a:r>
            <a:endParaRPr lang="tr-TR" dirty="0"/>
          </a:p>
        </p:txBody>
      </p:sp>
      <p:sp>
        <p:nvSpPr>
          <p:cNvPr id="3" name="Dikdörtgen 2"/>
          <p:cNvSpPr/>
          <p:nvPr/>
        </p:nvSpPr>
        <p:spPr>
          <a:xfrm>
            <a:off x="2555776" y="839324"/>
            <a:ext cx="3816423" cy="523220"/>
          </a:xfrm>
          <a:prstGeom prst="rect">
            <a:avLst/>
          </a:prstGeom>
        </p:spPr>
        <p:txBody>
          <a:bodyPr wrap="square">
            <a:spAutoFit/>
          </a:bodyPr>
          <a:lstStyle/>
          <a:p>
            <a:r>
              <a:rPr lang="tr-TR" sz="2800" b="1" dirty="0" smtClean="0">
                <a:solidFill>
                  <a:srgbClr val="FFFF00"/>
                </a:solidFill>
              </a:rPr>
              <a:t>E </a:t>
            </a:r>
            <a:r>
              <a:rPr lang="tr-TR" sz="2800" b="1" dirty="0" err="1" smtClean="0">
                <a:solidFill>
                  <a:srgbClr val="002060"/>
                </a:solidFill>
              </a:rPr>
              <a:t>Twinningin</a:t>
            </a:r>
            <a:r>
              <a:rPr lang="tr-TR" sz="2800" b="1" dirty="0" smtClean="0">
                <a:solidFill>
                  <a:srgbClr val="002060"/>
                </a:solidFill>
              </a:rPr>
              <a:t>  </a:t>
            </a:r>
            <a:r>
              <a:rPr lang="tr-TR" sz="2800" b="1" dirty="0">
                <a:solidFill>
                  <a:srgbClr val="002060"/>
                </a:solidFill>
              </a:rPr>
              <a:t>Faydaları </a:t>
            </a:r>
            <a:endParaRPr lang="tr-TR" sz="2800" dirty="0"/>
          </a:p>
        </p:txBody>
      </p:sp>
    </p:spTree>
    <p:extLst>
      <p:ext uri="{BB962C8B-B14F-4D97-AF65-F5344CB8AC3E}">
        <p14:creationId xmlns:p14="http://schemas.microsoft.com/office/powerpoint/2010/main" val="102687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4524315"/>
          </a:xfrm>
          <a:prstGeom prst="rect">
            <a:avLst/>
          </a:prstGeom>
          <a:noFill/>
        </p:spPr>
        <p:txBody>
          <a:bodyPr wrap="square" rtlCol="0">
            <a:spAutoFit/>
          </a:bodyPr>
          <a:lstStyle/>
          <a:p>
            <a:pPr marL="18288" indent="0">
              <a:buNone/>
            </a:pPr>
            <a:r>
              <a:rPr lang="tr-TR" sz="2400" dirty="0"/>
              <a:t> </a:t>
            </a:r>
            <a:r>
              <a:rPr lang="tr-TR" sz="2400" dirty="0" smtClean="0"/>
              <a:t>e </a:t>
            </a:r>
            <a:r>
              <a:rPr lang="tr-TR" sz="2400" dirty="0" err="1" smtClean="0"/>
              <a:t>Twinning</a:t>
            </a:r>
            <a:r>
              <a:rPr lang="tr-TR" sz="2400" dirty="0" smtClean="0"/>
              <a:t> </a:t>
            </a:r>
            <a:r>
              <a:rPr lang="tr-TR" sz="2400" dirty="0"/>
              <a:t>ÖĞRENCİLER içinde yeni öğrenme fırsatları sunmaktadır. </a:t>
            </a:r>
            <a:r>
              <a:rPr lang="tr-TR" sz="2400" dirty="0" err="1"/>
              <a:t>eTwinning</a:t>
            </a:r>
            <a:r>
              <a:rPr lang="tr-TR" sz="2400" dirty="0"/>
              <a:t> projesi yapan bir çok öğretmenin görüşlerinden yola çıkarak, </a:t>
            </a:r>
            <a:r>
              <a:rPr lang="tr-TR" sz="2400" dirty="0" err="1"/>
              <a:t>eTwinning’in</a:t>
            </a:r>
            <a:r>
              <a:rPr lang="tr-TR" sz="2400" dirty="0"/>
              <a:t> öğrencilere sağladığı faydalar şu şekilde özetlenebilir</a:t>
            </a:r>
            <a:r>
              <a:rPr lang="tr-TR" sz="2400" dirty="0" smtClean="0"/>
              <a:t>;</a:t>
            </a:r>
          </a:p>
          <a:p>
            <a:pPr marL="18288" indent="0">
              <a:buNone/>
            </a:pPr>
            <a:endParaRPr lang="tr-TR" sz="2400" dirty="0"/>
          </a:p>
          <a:p>
            <a:pPr marL="475488" indent="-457200">
              <a:buFont typeface="+mj-lt"/>
              <a:buAutoNum type="arabicPeriod"/>
            </a:pPr>
            <a:r>
              <a:rPr lang="tr-TR" sz="2400" dirty="0"/>
              <a:t>Derse daha fazla motive olma,</a:t>
            </a:r>
          </a:p>
          <a:p>
            <a:pPr marL="475488" indent="-457200">
              <a:buFont typeface="+mj-lt"/>
              <a:buAutoNum type="arabicPeriod"/>
            </a:pPr>
            <a:r>
              <a:rPr lang="tr-TR" sz="2400" dirty="0"/>
              <a:t>Başka okullardan veya ülkelerden akranları ile iletişim kurarak, farklı kültürleri tanıma,</a:t>
            </a:r>
          </a:p>
          <a:p>
            <a:pPr marL="475488" indent="-457200">
              <a:buFont typeface="+mj-lt"/>
              <a:buAutoNum type="arabicPeriod"/>
            </a:pPr>
            <a:r>
              <a:rPr lang="tr-TR" sz="2400" dirty="0"/>
              <a:t>Yabancı dilde iletişim kurabilme,</a:t>
            </a:r>
          </a:p>
          <a:p>
            <a:pPr marL="475488" indent="-457200">
              <a:buFont typeface="+mj-lt"/>
              <a:buAutoNum type="arabicPeriod"/>
            </a:pPr>
            <a:r>
              <a:rPr lang="tr-TR" sz="2400" dirty="0"/>
              <a:t>Web teknolojilerinin eğitim amacıyla da kullanabileceğini fark etme,</a:t>
            </a:r>
          </a:p>
          <a:p>
            <a:pPr marL="475488" indent="-457200">
              <a:buFont typeface="+mj-lt"/>
              <a:buAutoNum type="arabicPeriod"/>
            </a:pPr>
            <a:r>
              <a:rPr lang="tr-TR" sz="2400" dirty="0"/>
              <a:t>Projede yer aldığı için derslere daha etkin katılma.</a:t>
            </a:r>
            <a:endParaRPr lang="tr-TR" sz="2400"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111" y="317951"/>
            <a:ext cx="2341981" cy="1412077"/>
          </a:xfrm>
          <a:prstGeom prst="ellipse">
            <a:avLst/>
          </a:prstGeom>
          <a:ln>
            <a:noFill/>
          </a:ln>
          <a:effectLst>
            <a:softEdge rad="112500"/>
          </a:effectLst>
        </p:spPr>
      </p:pic>
    </p:spTree>
    <p:extLst>
      <p:ext uri="{BB962C8B-B14F-4D97-AF65-F5344CB8AC3E}">
        <p14:creationId xmlns:p14="http://schemas.microsoft.com/office/powerpoint/2010/main" val="335598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461665"/>
          </a:xfrm>
          <a:prstGeom prst="rect">
            <a:avLst/>
          </a:prstGeom>
          <a:noFill/>
        </p:spPr>
        <p:txBody>
          <a:bodyPr wrap="square" rtlCol="0">
            <a:spAutoFit/>
          </a:bodyPr>
          <a:lstStyle/>
          <a:p>
            <a:pPr marL="18288" indent="0">
              <a:buNone/>
            </a:pPr>
            <a:r>
              <a:rPr lang="tr-TR" sz="2400" dirty="0"/>
              <a:t> </a:t>
            </a:r>
            <a:endParaRPr lang="tr-TR" sz="2400" dirty="0"/>
          </a:p>
        </p:txBody>
      </p:sp>
      <p:sp>
        <p:nvSpPr>
          <p:cNvPr id="3" name="Dikdörtgen 2"/>
          <p:cNvSpPr/>
          <p:nvPr/>
        </p:nvSpPr>
        <p:spPr>
          <a:xfrm>
            <a:off x="3348298" y="995002"/>
            <a:ext cx="2509598" cy="461665"/>
          </a:xfrm>
          <a:prstGeom prst="rect">
            <a:avLst/>
          </a:prstGeom>
        </p:spPr>
        <p:txBody>
          <a:bodyPr wrap="none">
            <a:spAutoFit/>
          </a:bodyPr>
          <a:lstStyle/>
          <a:p>
            <a:r>
              <a:rPr lang="tr-TR" sz="2400" b="1" dirty="0" err="1">
                <a:solidFill>
                  <a:srgbClr val="FFFF00"/>
                </a:solidFill>
              </a:rPr>
              <a:t>e</a:t>
            </a:r>
            <a:r>
              <a:rPr lang="tr-TR" sz="2400" b="1" dirty="0" err="1">
                <a:solidFill>
                  <a:srgbClr val="002060"/>
                </a:solidFill>
              </a:rPr>
              <a:t>Twinning</a:t>
            </a:r>
            <a:r>
              <a:rPr lang="tr-TR" sz="2400" b="1" dirty="0">
                <a:solidFill>
                  <a:srgbClr val="002060"/>
                </a:solidFill>
              </a:rPr>
              <a:t> </a:t>
            </a:r>
            <a:r>
              <a:rPr lang="tr-TR" sz="2400" b="1" dirty="0" err="1">
                <a:solidFill>
                  <a:srgbClr val="002060"/>
                </a:solidFill>
              </a:rPr>
              <a:t>Portalı</a:t>
            </a:r>
            <a:endParaRPr lang="tr-TR" sz="2400" dirty="0"/>
          </a:p>
        </p:txBody>
      </p:sp>
      <p:pic>
        <p:nvPicPr>
          <p:cNvPr id="8" name="İçerik Yer Tutucusu 3"/>
          <p:cNvPicPr>
            <a:picLocks noChangeAspect="1"/>
          </p:cNvPicPr>
          <p:nvPr/>
        </p:nvPicPr>
        <p:blipFill rotWithShape="1">
          <a:blip r:embed="rId4">
            <a:extLst>
              <a:ext uri="{28A0092B-C50C-407E-A947-70E740481C1C}">
                <a14:useLocalDpi xmlns:a14="http://schemas.microsoft.com/office/drawing/2010/main" val="0"/>
              </a:ext>
            </a:extLst>
          </a:blip>
          <a:srcRect t="7593" b="8841"/>
          <a:stretch/>
        </p:blipFill>
        <p:spPr>
          <a:xfrm>
            <a:off x="321862" y="2291680"/>
            <a:ext cx="4824536" cy="3585592"/>
          </a:xfrm>
          <a:prstGeom prst="rect">
            <a:avLst/>
          </a:prstGeom>
        </p:spPr>
      </p:pic>
      <p:sp>
        <p:nvSpPr>
          <p:cNvPr id="9" name="Başlık 2"/>
          <p:cNvSpPr>
            <a:spLocks noGrp="1"/>
          </p:cNvSpPr>
          <p:nvPr>
            <p:ph type="title"/>
          </p:nvPr>
        </p:nvSpPr>
        <p:spPr>
          <a:xfrm>
            <a:off x="6031694" y="3155389"/>
            <a:ext cx="2880320" cy="1656184"/>
          </a:xfrm>
        </p:spPr>
        <p:txBody>
          <a:bodyPr>
            <a:noAutofit/>
          </a:bodyPr>
          <a:lstStyle/>
          <a:p>
            <a:pPr algn="ctr"/>
            <a:r>
              <a:rPr lang="tr-TR" sz="2400" dirty="0">
                <a:solidFill>
                  <a:srgbClr val="FFFF00"/>
                </a:solidFill>
              </a:rPr>
              <a:t>eTwinning portal herkese açık olan alandır. Tüm internet kullanıcıları buradaki bilgilere ulaşabilir.</a:t>
            </a:r>
          </a:p>
        </p:txBody>
      </p:sp>
      <p:sp>
        <p:nvSpPr>
          <p:cNvPr id="10" name="Sağ Ok 9"/>
          <p:cNvSpPr/>
          <p:nvPr/>
        </p:nvSpPr>
        <p:spPr>
          <a:xfrm rot="10800000">
            <a:off x="5297430" y="2867743"/>
            <a:ext cx="744849" cy="25202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Tree>
    <p:extLst>
      <p:ext uri="{BB962C8B-B14F-4D97-AF65-F5344CB8AC3E}">
        <p14:creationId xmlns:p14="http://schemas.microsoft.com/office/powerpoint/2010/main" val="39053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461665"/>
          </a:xfrm>
          <a:prstGeom prst="rect">
            <a:avLst/>
          </a:prstGeom>
          <a:noFill/>
        </p:spPr>
        <p:txBody>
          <a:bodyPr wrap="square" rtlCol="0">
            <a:spAutoFit/>
          </a:bodyPr>
          <a:lstStyle/>
          <a:p>
            <a:pPr marL="18288" indent="0">
              <a:buNone/>
            </a:pPr>
            <a:r>
              <a:rPr lang="tr-TR" sz="2400" dirty="0"/>
              <a:t> </a:t>
            </a:r>
            <a:endParaRPr lang="tr-TR" sz="2400" dirty="0"/>
          </a:p>
        </p:txBody>
      </p:sp>
      <p:sp>
        <p:nvSpPr>
          <p:cNvPr id="3" name="Dikdörtgen 2"/>
          <p:cNvSpPr/>
          <p:nvPr/>
        </p:nvSpPr>
        <p:spPr>
          <a:xfrm>
            <a:off x="3348298" y="995002"/>
            <a:ext cx="2509598" cy="461665"/>
          </a:xfrm>
          <a:prstGeom prst="rect">
            <a:avLst/>
          </a:prstGeom>
        </p:spPr>
        <p:txBody>
          <a:bodyPr wrap="none">
            <a:spAutoFit/>
          </a:bodyPr>
          <a:lstStyle/>
          <a:p>
            <a:r>
              <a:rPr lang="tr-TR" sz="2400" b="1" dirty="0" err="1">
                <a:solidFill>
                  <a:srgbClr val="FFFF00"/>
                </a:solidFill>
              </a:rPr>
              <a:t>e</a:t>
            </a:r>
            <a:r>
              <a:rPr lang="tr-TR" sz="2400" b="1" dirty="0" err="1">
                <a:solidFill>
                  <a:srgbClr val="002060"/>
                </a:solidFill>
              </a:rPr>
              <a:t>Twinning</a:t>
            </a:r>
            <a:r>
              <a:rPr lang="tr-TR" sz="2400" b="1" dirty="0">
                <a:solidFill>
                  <a:srgbClr val="002060"/>
                </a:solidFill>
              </a:rPr>
              <a:t> </a:t>
            </a:r>
            <a:r>
              <a:rPr lang="tr-TR" sz="2400" b="1" dirty="0" err="1">
                <a:solidFill>
                  <a:srgbClr val="002060"/>
                </a:solidFill>
              </a:rPr>
              <a:t>Portalı</a:t>
            </a:r>
            <a:endParaRPr lang="tr-TR" sz="24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060848"/>
            <a:ext cx="436460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p:cNvSpPr txBox="1"/>
          <p:nvPr/>
        </p:nvSpPr>
        <p:spPr>
          <a:xfrm>
            <a:off x="143001" y="3479227"/>
            <a:ext cx="3168352" cy="1200329"/>
          </a:xfrm>
          <a:prstGeom prst="rect">
            <a:avLst/>
          </a:prstGeom>
          <a:noFill/>
        </p:spPr>
        <p:txBody>
          <a:bodyPr wrap="square" rtlCol="0">
            <a:spAutoFit/>
          </a:bodyPr>
          <a:lstStyle/>
          <a:p>
            <a:r>
              <a:rPr lang="tr-TR" dirty="0" err="1" smtClean="0">
                <a:solidFill>
                  <a:srgbClr val="FFFF00"/>
                </a:solidFill>
              </a:rPr>
              <a:t>TwinSpace</a:t>
            </a:r>
            <a:r>
              <a:rPr lang="tr-TR" dirty="0" smtClean="0">
                <a:solidFill>
                  <a:srgbClr val="FFFF00"/>
                </a:solidFill>
              </a:rPr>
              <a:t> alanı ise proje başlattığınızda veya projeye katıldığınızda o projeye özel olarak açılır.</a:t>
            </a:r>
            <a:endParaRPr lang="tr-TR" dirty="0">
              <a:solidFill>
                <a:srgbClr val="FFFF00"/>
              </a:solidFill>
            </a:endParaRPr>
          </a:p>
        </p:txBody>
      </p:sp>
      <p:sp>
        <p:nvSpPr>
          <p:cNvPr id="13" name="Sağ Ok 12"/>
          <p:cNvSpPr/>
          <p:nvPr/>
        </p:nvSpPr>
        <p:spPr>
          <a:xfrm>
            <a:off x="3000192" y="3557081"/>
            <a:ext cx="1440160" cy="27581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spTree>
    <p:extLst>
      <p:ext uri="{BB962C8B-B14F-4D97-AF65-F5344CB8AC3E}">
        <p14:creationId xmlns:p14="http://schemas.microsoft.com/office/powerpoint/2010/main" val="164449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175" y="497631"/>
            <a:ext cx="6097713" cy="23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8550" y="3429536"/>
            <a:ext cx="1944216" cy="954107"/>
          </a:xfrm>
          <a:prstGeom prst="rect">
            <a:avLst/>
          </a:prstGeom>
          <a:noFill/>
        </p:spPr>
        <p:txBody>
          <a:bodyPr wrap="square" rtlCol="0">
            <a:spAutoFit/>
          </a:bodyPr>
          <a:lstStyle/>
          <a:p>
            <a:r>
              <a:rPr lang="tr-TR" sz="1400" dirty="0" smtClean="0">
                <a:solidFill>
                  <a:srgbClr val="FFFF00"/>
                </a:solidFill>
              </a:rPr>
              <a:t>Burada eTwinning hakkında geniş bilgi ve yönlendirme bulabilirsiniz </a:t>
            </a:r>
            <a:endParaRPr lang="tr-TR" sz="1400" dirty="0">
              <a:solidFill>
                <a:srgbClr val="FFFF00"/>
              </a:solidFill>
            </a:endParaRPr>
          </a:p>
        </p:txBody>
      </p:sp>
      <p:sp>
        <p:nvSpPr>
          <p:cNvPr id="5" name="Metin kutusu 4"/>
          <p:cNvSpPr txBox="1"/>
          <p:nvPr/>
        </p:nvSpPr>
        <p:spPr>
          <a:xfrm>
            <a:off x="1403648" y="4444663"/>
            <a:ext cx="3024336" cy="1384995"/>
          </a:xfrm>
          <a:prstGeom prst="rect">
            <a:avLst/>
          </a:prstGeom>
          <a:noFill/>
        </p:spPr>
        <p:txBody>
          <a:bodyPr wrap="square" rtlCol="0">
            <a:spAutoFit/>
          </a:bodyPr>
          <a:lstStyle/>
          <a:p>
            <a:r>
              <a:rPr lang="tr-TR" sz="1400" dirty="0" smtClean="0">
                <a:solidFill>
                  <a:srgbClr val="FFFF00"/>
                </a:solidFill>
              </a:rPr>
              <a:t>Bu başlık altında proje oluşturmak için detaylı yönergeler bulacaksınız. Ayrıca sizi başarılı projeler konusunda yönlendirecek ‘Proje Kitleri’ne de buradan ulaşabilirsiniz.</a:t>
            </a:r>
            <a:endParaRPr lang="tr-TR" sz="1400" dirty="0">
              <a:solidFill>
                <a:srgbClr val="FFFF00"/>
              </a:solidFill>
            </a:endParaRPr>
          </a:p>
        </p:txBody>
      </p:sp>
      <p:sp>
        <p:nvSpPr>
          <p:cNvPr id="6" name="Metin kutusu 5"/>
          <p:cNvSpPr txBox="1"/>
          <p:nvPr/>
        </p:nvSpPr>
        <p:spPr>
          <a:xfrm>
            <a:off x="4375110" y="4772190"/>
            <a:ext cx="2357130" cy="1600438"/>
          </a:xfrm>
          <a:prstGeom prst="rect">
            <a:avLst/>
          </a:prstGeom>
          <a:noFill/>
        </p:spPr>
        <p:txBody>
          <a:bodyPr wrap="square" rtlCol="0">
            <a:spAutoFit/>
          </a:bodyPr>
          <a:lstStyle/>
          <a:p>
            <a:r>
              <a:rPr lang="tr-TR" sz="1400" dirty="0" smtClean="0">
                <a:solidFill>
                  <a:srgbClr val="FFFF00"/>
                </a:solidFill>
              </a:rPr>
              <a:t>eTwinning’deki başarılı uygulamaları ödüllendirmeye, öğretmen ve okulların tanınmasına yönelik uygulamalar bu başlık altında tanıtılımaktadır. </a:t>
            </a:r>
            <a:endParaRPr lang="tr-TR" sz="1400" dirty="0">
              <a:solidFill>
                <a:srgbClr val="FFFF00"/>
              </a:solidFill>
            </a:endParaRPr>
          </a:p>
        </p:txBody>
      </p:sp>
      <p:sp>
        <p:nvSpPr>
          <p:cNvPr id="8" name="Sağ Ok 7"/>
          <p:cNvSpPr/>
          <p:nvPr/>
        </p:nvSpPr>
        <p:spPr>
          <a:xfrm rot="8520885">
            <a:off x="808707" y="2248867"/>
            <a:ext cx="3535964" cy="1035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7142664">
            <a:off x="1712287" y="2822132"/>
            <a:ext cx="3535964" cy="1035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rot="5054875">
            <a:off x="3248733" y="2956166"/>
            <a:ext cx="3535964" cy="1035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794820" y="4587524"/>
            <a:ext cx="1773950" cy="2031325"/>
          </a:xfrm>
          <a:prstGeom prst="rect">
            <a:avLst/>
          </a:prstGeom>
        </p:spPr>
        <p:txBody>
          <a:bodyPr wrap="square">
            <a:spAutoFit/>
          </a:bodyPr>
          <a:lstStyle/>
          <a:p>
            <a:r>
              <a:rPr lang="tr-TR" sz="1400" dirty="0" smtClean="0">
                <a:solidFill>
                  <a:srgbClr val="FFFF00"/>
                </a:solidFill>
              </a:rPr>
              <a:t>eTwinning’in sağladığı mesleki gelişim etkinlikleriyle ilgili açıklamalar bulunmaktadır. Bu etkinliklere kayıtlı kullanıcı olarak katılabilirsiniz.</a:t>
            </a:r>
            <a:endParaRPr lang="tr-TR" sz="1400" dirty="0">
              <a:solidFill>
                <a:srgbClr val="FFFF00"/>
              </a:solidFill>
            </a:endParaRPr>
          </a:p>
        </p:txBody>
      </p:sp>
      <p:sp>
        <p:nvSpPr>
          <p:cNvPr id="14" name="Sağ Ok 13"/>
          <p:cNvSpPr/>
          <p:nvPr/>
        </p:nvSpPr>
        <p:spPr>
          <a:xfrm rot="3827998">
            <a:off x="4278146" y="2847850"/>
            <a:ext cx="3646586" cy="1137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7164288" y="3105835"/>
            <a:ext cx="1584176" cy="1169551"/>
          </a:xfrm>
          <a:prstGeom prst="rect">
            <a:avLst/>
          </a:prstGeom>
        </p:spPr>
        <p:txBody>
          <a:bodyPr wrap="square">
            <a:spAutoFit/>
          </a:bodyPr>
          <a:lstStyle/>
          <a:p>
            <a:r>
              <a:rPr lang="tr-TR" sz="1400" dirty="0" smtClean="0">
                <a:solidFill>
                  <a:srgbClr val="FFFF00"/>
                </a:solidFill>
              </a:rPr>
              <a:t>eTwinning ağında gerçekleşen olaylar burada duyurulur.</a:t>
            </a:r>
            <a:endParaRPr lang="tr-TR" sz="1400" dirty="0">
              <a:solidFill>
                <a:srgbClr val="FFFF00"/>
              </a:solidFill>
            </a:endParaRPr>
          </a:p>
        </p:txBody>
      </p:sp>
      <p:sp>
        <p:nvSpPr>
          <p:cNvPr id="17" name="Sağ Ok 16"/>
          <p:cNvSpPr/>
          <p:nvPr/>
        </p:nvSpPr>
        <p:spPr>
          <a:xfrm rot="3332197">
            <a:off x="5617724" y="2118758"/>
            <a:ext cx="2263907" cy="13016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581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050088" cy="3312368"/>
          </a:xfrm>
        </p:spPr>
        <p:txBody>
          <a:bodyPr>
            <a:noAutofit/>
          </a:bodyPr>
          <a:lstStyle/>
          <a:p>
            <a:pPr marL="18288" indent="0">
              <a:buNone/>
            </a:pPr>
            <a:r>
              <a:rPr lang="tr-TR" sz="2000" dirty="0"/>
              <a:t/>
            </a:r>
            <a:br>
              <a:rPr lang="tr-TR" sz="2000" dirty="0"/>
            </a:br>
            <a:r>
              <a:rPr lang="tr-TR" sz="2000" dirty="0" smtClean="0"/>
              <a:t>     </a:t>
            </a:r>
            <a:endParaRPr lang="tr-TR" sz="2000"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296652"/>
            <a:ext cx="1277888" cy="145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3568"/>
            <a:ext cx="1403649" cy="1540844"/>
          </a:xfrm>
          <a:prstGeom prst="rect">
            <a:avLst/>
          </a:prstGeom>
        </p:spPr>
      </p:pic>
      <p:sp>
        <p:nvSpPr>
          <p:cNvPr id="4" name="Metin kutusu 3"/>
          <p:cNvSpPr txBox="1"/>
          <p:nvPr/>
        </p:nvSpPr>
        <p:spPr>
          <a:xfrm>
            <a:off x="11981" y="2060848"/>
            <a:ext cx="8862243" cy="461665"/>
          </a:xfrm>
          <a:prstGeom prst="rect">
            <a:avLst/>
          </a:prstGeom>
          <a:noFill/>
        </p:spPr>
        <p:txBody>
          <a:bodyPr wrap="square" rtlCol="0">
            <a:spAutoFit/>
          </a:bodyPr>
          <a:lstStyle/>
          <a:p>
            <a:pPr marL="18288" indent="0">
              <a:buNone/>
            </a:pPr>
            <a:r>
              <a:rPr lang="tr-TR" sz="2400" dirty="0" err="1"/>
              <a:t>eTwinning’e</a:t>
            </a:r>
            <a:r>
              <a:rPr lang="tr-TR" sz="2400" dirty="0"/>
              <a:t> kayıtlı öğretmen, okul, proje sayılarını takip edebilirsiniz</a:t>
            </a:r>
            <a:endParaRPr lang="tr-TR" sz="2400" dirty="0"/>
          </a:p>
        </p:txBody>
      </p:sp>
      <p:sp>
        <p:nvSpPr>
          <p:cNvPr id="3" name="Dikdörtgen 2"/>
          <p:cNvSpPr/>
          <p:nvPr/>
        </p:nvSpPr>
        <p:spPr>
          <a:xfrm>
            <a:off x="3348298" y="995002"/>
            <a:ext cx="2509598" cy="461665"/>
          </a:xfrm>
          <a:prstGeom prst="rect">
            <a:avLst/>
          </a:prstGeom>
        </p:spPr>
        <p:txBody>
          <a:bodyPr wrap="none">
            <a:spAutoFit/>
          </a:bodyPr>
          <a:lstStyle/>
          <a:p>
            <a:r>
              <a:rPr lang="tr-TR" sz="2400" b="1" dirty="0" err="1">
                <a:solidFill>
                  <a:srgbClr val="FFFF00"/>
                </a:solidFill>
              </a:rPr>
              <a:t>e</a:t>
            </a:r>
            <a:r>
              <a:rPr lang="tr-TR" sz="2400" b="1" dirty="0" err="1">
                <a:solidFill>
                  <a:srgbClr val="002060"/>
                </a:solidFill>
              </a:rPr>
              <a:t>Twinning</a:t>
            </a:r>
            <a:r>
              <a:rPr lang="tr-TR" sz="2400" b="1" dirty="0">
                <a:solidFill>
                  <a:srgbClr val="002060"/>
                </a:solidFill>
              </a:rPr>
              <a:t> </a:t>
            </a:r>
            <a:r>
              <a:rPr lang="tr-TR" sz="2400" b="1" dirty="0" err="1">
                <a:solidFill>
                  <a:srgbClr val="002060"/>
                </a:solidFill>
              </a:rPr>
              <a:t>Portalı</a:t>
            </a:r>
            <a:endParaRPr lang="tr-TR" sz="24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06" y="3144919"/>
            <a:ext cx="8637743" cy="33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919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ritli">
  <a:themeElements>
    <a:clrScheme name="Şeritli">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TM03090430[[fn=Şeritli]]</Template>
  <TotalTime>227</TotalTime>
  <Words>407</Words>
  <Application>Microsoft Office PowerPoint</Application>
  <PresentationFormat>Ekran Gösterisi (4:3)</PresentationFormat>
  <Paragraphs>43</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Corbel</vt:lpstr>
      <vt:lpstr>Times New Roman</vt:lpstr>
      <vt:lpstr>Wingdings</vt:lpstr>
      <vt:lpstr>Şeritli</vt:lpstr>
      <vt:lpstr>E Twınnıng Nedir ?</vt:lpstr>
      <vt:lpstr>PowerPoint Sunusu</vt:lpstr>
      <vt:lpstr>PowerPoint Sunusu</vt:lpstr>
      <vt:lpstr>PowerPoint Sunusu</vt:lpstr>
      <vt:lpstr>PowerPoint Sunusu</vt:lpstr>
      <vt:lpstr>eTwinning portal herkese açık olan alandır. Tüm internet kullanıcıları buradaki bilgilere ulaşabilir.</vt:lpstr>
      <vt:lpstr>PowerPoint Sunusu</vt:lpstr>
      <vt:lpstr>PowerPoint Sunusu</vt:lpstr>
      <vt:lpstr>PowerPoint Sunusu</vt:lpstr>
      <vt:lpstr>PowerPoint Sunusu</vt:lpstr>
      <vt:lpstr>PowerPoint Sunusu</vt:lpstr>
      <vt:lpstr>PowerPoint Sunusu</vt:lpstr>
    </vt:vector>
  </TitlesOfParts>
  <Company>NouS 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Akay ELEKTRONİK-ANKARA Ahmet AKTAŞ</dc:creator>
  <cp:lastModifiedBy>Windows Kullanıcısı</cp:lastModifiedBy>
  <cp:revision>22</cp:revision>
  <dcterms:created xsi:type="dcterms:W3CDTF">2018-10-20T17:36:13Z</dcterms:created>
  <dcterms:modified xsi:type="dcterms:W3CDTF">2020-11-09T10:18:02Z</dcterms:modified>
</cp:coreProperties>
</file>